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459" r:id="rId3"/>
    <p:sldId id="424" r:id="rId4"/>
    <p:sldId id="272" r:id="rId5"/>
    <p:sldId id="426" r:id="rId6"/>
    <p:sldId id="427" r:id="rId7"/>
    <p:sldId id="486" r:id="rId8"/>
    <p:sldId id="258" r:id="rId9"/>
    <p:sldId id="487" r:id="rId10"/>
    <p:sldId id="295" r:id="rId11"/>
    <p:sldId id="367" r:id="rId12"/>
    <p:sldId id="431" r:id="rId13"/>
    <p:sldId id="463" r:id="rId14"/>
    <p:sldId id="436" r:id="rId15"/>
    <p:sldId id="437" r:id="rId16"/>
    <p:sldId id="464" r:id="rId17"/>
    <p:sldId id="441" r:id="rId18"/>
    <p:sldId id="369" r:id="rId19"/>
    <p:sldId id="447" r:id="rId20"/>
    <p:sldId id="445" r:id="rId21"/>
    <p:sldId id="452" r:id="rId22"/>
    <p:sldId id="460" r:id="rId23"/>
    <p:sldId id="462" r:id="rId24"/>
    <p:sldId id="467" r:id="rId25"/>
    <p:sldId id="465" r:id="rId26"/>
    <p:sldId id="470" r:id="rId27"/>
    <p:sldId id="471" r:id="rId28"/>
    <p:sldId id="472" r:id="rId29"/>
    <p:sldId id="473" r:id="rId30"/>
    <p:sldId id="476" r:id="rId31"/>
    <p:sldId id="478" r:id="rId32"/>
    <p:sldId id="481" r:id="rId33"/>
    <p:sldId id="479" r:id="rId34"/>
    <p:sldId id="482" r:id="rId35"/>
    <p:sldId id="484" r:id="rId36"/>
    <p:sldId id="48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AA538-DBB8-4A37-8C90-3F9E1EECE403}">
          <p14:sldIdLst>
            <p14:sldId id="256"/>
            <p14:sldId id="459"/>
            <p14:sldId id="424"/>
            <p14:sldId id="272"/>
            <p14:sldId id="426"/>
            <p14:sldId id="427"/>
            <p14:sldId id="486"/>
            <p14:sldId id="258"/>
            <p14:sldId id="487"/>
            <p14:sldId id="295"/>
            <p14:sldId id="367"/>
            <p14:sldId id="431"/>
            <p14:sldId id="463"/>
            <p14:sldId id="436"/>
            <p14:sldId id="437"/>
            <p14:sldId id="464"/>
            <p14:sldId id="441"/>
            <p14:sldId id="369"/>
            <p14:sldId id="447"/>
            <p14:sldId id="445"/>
            <p14:sldId id="452"/>
            <p14:sldId id="460"/>
            <p14:sldId id="462"/>
            <p14:sldId id="467"/>
            <p14:sldId id="465"/>
            <p14:sldId id="470"/>
            <p14:sldId id="471"/>
            <p14:sldId id="472"/>
            <p14:sldId id="473"/>
            <p14:sldId id="476"/>
            <p14:sldId id="478"/>
            <p14:sldId id="481"/>
            <p14:sldId id="479"/>
            <p14:sldId id="482"/>
            <p14:sldId id="48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118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5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4E7B23AA-C573-B74E-83AF-665C9B5710CD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5D1ABCD1-5A39-F24E-821A-8EED7947EE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48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7937CC6B-311A-5E4A-90DA-4B726E3C28D4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17B27BA0-A507-3C43-AA7D-3C92FFDAD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8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4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88" y="2716030"/>
            <a:ext cx="1545336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8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1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5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1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0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020763"/>
            <a:ext cx="4321175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6320" y="4620578"/>
            <a:ext cx="5852160" cy="3780473"/>
          </a:xfrm>
        </p:spPr>
        <p:txBody>
          <a:bodyPr/>
          <a:lstStyle/>
          <a:p>
            <a:pPr marL="170419" indent="-170419">
              <a:buFont typeface="Arial" panose="020B0604020202020204" pitchFamily="34" charset="0"/>
              <a:buChar char="•"/>
            </a:pPr>
            <a:r>
              <a:rPr lang="en-US" sz="1400" b="1" dirty="0"/>
              <a:t> 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08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09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65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3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96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4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64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1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6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34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:</a:t>
            </a:r>
            <a:endParaRPr lang="en-US" sz="1600" dirty="0"/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0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4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919163"/>
            <a:ext cx="4321175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80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79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1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9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3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14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96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8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7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9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3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735B9-1BFF-4020-92F0-93D8AC93071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7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3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BA0-A507-3C43-AA7D-3C92FFDAD2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1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87483"/>
            <a:ext cx="9144000" cy="10705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49" y="2620636"/>
            <a:ext cx="8184995" cy="1023237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049" y="3735948"/>
            <a:ext cx="818499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70" y="636401"/>
            <a:ext cx="5092860" cy="1287040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79500" y="5888038"/>
            <a:ext cx="8283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#PBPstrong | #PBPNY | probonopartner.org</a:t>
            </a:r>
            <a:endParaRPr lang="en-US" sz="1800" dirty="0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>
          <a:xfrm>
            <a:off x="479501" y="6248400"/>
            <a:ext cx="8697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Arial Rounded MT Bold" charset="0"/>
                <a:cs typeface="Arial Rounded MT Bol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© 2020 Pro Bono Partnership. All rights reserved. No further use, copying, dissemination, </a:t>
            </a:r>
            <a:br>
              <a:rPr lang="en-US" dirty="0" smtClean="0"/>
            </a:br>
            <a:r>
              <a:rPr lang="en-US" dirty="0" smtClean="0"/>
              <a:t>distribution or publication is permitted without express written permission of Pro Bono Partnership.</a:t>
            </a:r>
            <a:endParaRPr lang="en-US" b="1" dirty="0"/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446049" y="2108723"/>
            <a:ext cx="818499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/>
                </a:solidFill>
              </a:rPr>
              <a:t>Volunteer Lawyers Strengthening Nonprofits &amp; Our Communities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648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1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98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36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73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68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56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32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2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50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46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153"/>
            <a:ext cx="9144000" cy="17256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6" y="344624"/>
            <a:ext cx="8058153" cy="1225145"/>
          </a:xfrm>
        </p:spPr>
        <p:txBody>
          <a:bodyPr anchor="b" anchorCtr="0">
            <a:normAutofit/>
          </a:bodyPr>
          <a:lstStyle>
            <a:lvl1pPr fontAlgn="b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26" y="1824992"/>
            <a:ext cx="8353657" cy="3810092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9500" y="89402"/>
            <a:ext cx="828349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#PBPstrong | #PBPNY | probonopartner.org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1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latin typeface="Century Gothic" panose="020B0502020202020204" pitchFamily="34" charset="0"/>
              </a:defRPr>
            </a:lvl1pPr>
            <a:lvl2pPr>
              <a:defRPr sz="21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500">
                <a:latin typeface="Century Gothic" panose="020B0502020202020204" pitchFamily="34" charset="0"/>
              </a:defRPr>
            </a:lvl4pPr>
            <a:lvl5pPr>
              <a:defRPr sz="15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914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sz="2700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3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79582" y="6322976"/>
            <a:ext cx="2887329" cy="357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725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1725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89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80642"/>
            <a:ext cx="19050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-25400" y="418359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kern="0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7" descr="probono_logo_CMYK_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6240461"/>
            <a:ext cx="2095500" cy="5287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77090" y="6322976"/>
            <a:ext cx="37898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300" b="1" dirty="0" smtClean="0">
                <a:solidFill>
                  <a:srgbClr val="9797BC"/>
                </a:solidFill>
                <a:latin typeface="Century Gothic" pitchFamily="34" charset="0"/>
              </a:rPr>
              <a:t>www.probonopartner.org</a:t>
            </a:r>
            <a:endParaRPr lang="en-US" sz="2300" b="1" dirty="0">
              <a:solidFill>
                <a:srgbClr val="9797BC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121475"/>
            <a:ext cx="9144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797B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0500" y="456459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25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1153"/>
            <a:ext cx="9144000" cy="17256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6" y="344624"/>
            <a:ext cx="8058153" cy="1225145"/>
          </a:xfrm>
        </p:spPr>
        <p:txBody>
          <a:bodyPr anchor="b" anchorCtr="0">
            <a:normAutofit/>
          </a:bodyPr>
          <a:lstStyle>
            <a:lvl1pPr fontAlgn="b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3926" y="1824992"/>
            <a:ext cx="8353657" cy="3810092"/>
          </a:xfrm>
        </p:spPr>
        <p:txBody>
          <a:bodyPr numCol="2" spcCol="137160"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9500" y="89402"/>
            <a:ext cx="828349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#PBPstrong | #PBPNY | probonopartner.org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-11152"/>
            <a:ext cx="9144000" cy="5667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7700"/>
            <a:ext cx="9144000" cy="527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2" y="1714500"/>
            <a:ext cx="8151877" cy="195320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152"/>
            <a:ext cx="9144000" cy="5667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"/>
            <a:ext cx="9144000" cy="5278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6062" y="1714500"/>
            <a:ext cx="8151877" cy="195320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6898510" y="6018353"/>
            <a:ext cx="1250066" cy="70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152"/>
            <a:ext cx="9144000" cy="5667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"/>
            <a:ext cx="9144000" cy="5278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6062" y="1714500"/>
            <a:ext cx="8151877" cy="195320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6886935" y="6018353"/>
            <a:ext cx="763931" cy="70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8190534" y="6018353"/>
            <a:ext cx="763931" cy="70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152"/>
            <a:ext cx="9144000" cy="5667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7700"/>
            <a:ext cx="9144000" cy="5278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6062" y="1714500"/>
            <a:ext cx="8151877" cy="195320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685588" y="6018353"/>
            <a:ext cx="1250066" cy="70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1153"/>
            <a:ext cx="9144000" cy="17256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6" y="344624"/>
            <a:ext cx="8058153" cy="1225145"/>
          </a:xfrm>
        </p:spPr>
        <p:txBody>
          <a:bodyPr anchor="b" anchorCtr="0">
            <a:normAutofit/>
          </a:bodyPr>
          <a:lstStyle>
            <a:lvl1pPr fontAlgn="b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3926" y="1824992"/>
            <a:ext cx="8353657" cy="3810092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" y="6186294"/>
            <a:ext cx="1648424" cy="4165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97" y="6206802"/>
            <a:ext cx="1388603" cy="375565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-11152"/>
            <a:ext cx="9144000" cy="5667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44776"/>
            <a:ext cx="20574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2F5E219-22AC-1040-84E1-E1D5071A76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67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#PBPstrong | #PBPNY | probonopartner.org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E219-22AC-1040-84E1-E1D5071A7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2" r:id="rId4"/>
    <p:sldLayoutId id="2147483673" r:id="rId5"/>
    <p:sldLayoutId id="2147483675" r:id="rId6"/>
    <p:sldLayoutId id="2147483674" r:id="rId7"/>
    <p:sldLayoutId id="2147483666" r:id="rId8"/>
    <p:sldLayoutId id="2147483667" r:id="rId9"/>
    <p:sldLayoutId id="2147483678" r:id="rId10"/>
    <p:sldLayoutId id="2147483679" r:id="rId11"/>
    <p:sldLayoutId id="2147483680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689" r:id="rId18"/>
    <p:sldLayoutId id="2147483690" r:id="rId19"/>
    <p:sldLayoutId id="2147483692" r:id="rId20"/>
    <p:sldLayoutId id="2147483693" r:id="rId21"/>
    <p:sldLayoutId id="2147483694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5520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408" userDrawn="1">
          <p15:clr>
            <a:srgbClr val="F26B43"/>
          </p15:clr>
        </p15:guide>
        <p15:guide id="7" orient="horz" pos="1080" userDrawn="1">
          <p15:clr>
            <a:srgbClr val="F26B43"/>
          </p15:clr>
        </p15:guide>
        <p15:guide id="9" orient="horz" pos="3648" userDrawn="1">
          <p15:clr>
            <a:srgbClr val="F26B43"/>
          </p15:clr>
        </p15:guide>
        <p15:guide id="10" orient="horz" pos="4152" userDrawn="1">
          <p15:clr>
            <a:srgbClr val="F26B43"/>
          </p15:clr>
        </p15:guide>
        <p15:guide id="11" pos="5400" userDrawn="1">
          <p15:clr>
            <a:srgbClr val="F26B43"/>
          </p15:clr>
        </p15:guide>
        <p15:guide id="12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business-functions/organization/our-insights/why-diversity-matte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orbes.com/sites/annapowers/2018/06/27/a-study-finds-that-diverse-companies-produce-19-more-revenue/#53258f4a506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49" y="2620636"/>
            <a:ext cx="8184995" cy="1515935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885" y="3029366"/>
            <a:ext cx="8184995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How to Build a Better Board,</a:t>
            </a:r>
          </a:p>
          <a:p>
            <a:r>
              <a:rPr lang="en-US" dirty="0" smtClean="0"/>
              <a:t>Starting Today</a:t>
            </a:r>
          </a:p>
          <a:p>
            <a:r>
              <a:rPr lang="en-US" dirty="0" smtClean="0"/>
              <a:t>January 19, 2022</a:t>
            </a:r>
          </a:p>
          <a:p>
            <a:r>
              <a:rPr lang="en-US" dirty="0" smtClean="0"/>
              <a:t>Judy Siegel, Senior Staff Attorney</a:t>
            </a:r>
            <a:endParaRPr lang="en-US" dirty="0"/>
          </a:p>
        </p:txBody>
      </p:sp>
      <p:pic>
        <p:nvPicPr>
          <p:cNvPr id="1026" name="Picture 2" descr="https://adoonline.org/resources/Pictures/ADOlogo-t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5" y="4685128"/>
            <a:ext cx="2165489" cy="9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2" y="2192172"/>
            <a:ext cx="8151877" cy="19532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Board’s Role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1" y="2055694"/>
            <a:ext cx="8151877" cy="1953204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Fiduciary Duties of Directors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Effective Governance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Legal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and Public Disclosure</a:t>
            </a:r>
          </a:p>
          <a:p>
            <a:pPr>
              <a:buFontTx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Strong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Oversight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Responsible Fundraising</a:t>
            </a:r>
          </a:p>
          <a:p>
            <a:pPr>
              <a:buFontTx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Stewards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nonprofit’s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assets</a:t>
            </a:r>
          </a:p>
          <a:p>
            <a:pPr>
              <a:buFontTx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risk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managers</a:t>
            </a:r>
          </a:p>
          <a:p>
            <a:pPr>
              <a:buFontTx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Hire/evaluate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staff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professionals</a:t>
            </a:r>
          </a:p>
          <a:p>
            <a:pPr>
              <a:buFontTx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visionaries: plan for the future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942B4-A3AC-4905-9DEA-87E24B0E45E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6458"/>
            <a:ext cx="9144000" cy="534141"/>
          </a:xfrm>
          <a:prstGeom prst="rect">
            <a:avLst/>
          </a:prstGeom>
          <a:solidFill>
            <a:srgbClr val="9797BC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Nonprofits Have Boards?</a:t>
            </a:r>
            <a:endParaRPr lang="en-US" sz="3200" b="1" dirty="0" smtClean="0">
              <a:solidFill>
                <a:schemeClr val="accent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6549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fiduciary of the organization’s resources and a facilitator of its mission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R. Hopkins </a:t>
            </a:r>
          </a:p>
          <a:p>
            <a:pPr algn="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Law of Tax Exempt Organizations</a:t>
            </a:r>
          </a:p>
          <a:p>
            <a:pPr algn="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ed. 2016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irector of a Tax-Exempt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rganization Is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spcBef>
                <a:spcPts val="0"/>
              </a:spcBef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“fiduciary”?</a:t>
            </a:r>
          </a:p>
          <a:p>
            <a:pPr algn="r" eaLnBrk="1" hangingPunct="1">
              <a:spcBef>
                <a:spcPts val="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hangingPunct="1">
              <a:spcBef>
                <a:spcPts val="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Fiduciary Duties of Nonprofit Directors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Fiduciary Duties of Nonprofit Directors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048000" y="2438400"/>
            <a:ext cx="2971800" cy="26670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792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514" y="4920734"/>
            <a:ext cx="100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Loyalty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452" y="4920734"/>
            <a:ext cx="14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Obedience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altLang="en-US" sz="9800" b="1" dirty="0">
                <a:latin typeface="+mn-lt"/>
              </a:rPr>
              <a:t>Generally a prudent person standard </a:t>
            </a:r>
          </a:p>
          <a:p>
            <a:pPr marL="914400" lvl="1" indent="-457200">
              <a:defRPr/>
            </a:pPr>
            <a:r>
              <a:rPr lang="en-US" altLang="en-US" sz="9800" dirty="0">
                <a:latin typeface="+mn-lt"/>
              </a:rPr>
              <a:t>Expected to use the same degree of diligence, care, and skill </a:t>
            </a:r>
          </a:p>
          <a:p>
            <a:pPr marL="914400" lvl="1" indent="-457200">
              <a:defRPr/>
            </a:pPr>
            <a:r>
              <a:rPr lang="en-US" altLang="en-US" sz="9800" dirty="0">
                <a:latin typeface="+mn-lt"/>
              </a:rPr>
              <a:t>which ordinary, prudent persons would exercise </a:t>
            </a:r>
          </a:p>
          <a:p>
            <a:pPr marL="914400" lvl="1" indent="-457200">
              <a:defRPr/>
            </a:pPr>
            <a:r>
              <a:rPr lang="en-US" altLang="en-US" sz="9800" dirty="0">
                <a:latin typeface="+mn-lt"/>
              </a:rPr>
              <a:t>under similar circumstances in like positions.</a:t>
            </a:r>
          </a:p>
          <a:p>
            <a:pPr eaLnBrk="1" hangingPunct="1">
              <a:spcBef>
                <a:spcPts val="0"/>
              </a:spcBef>
            </a:pPr>
            <a:endParaRPr lang="en-US" sz="3400" i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i="1" dirty="0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Standard of Conduct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6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Care: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directors are to act in a reasonable and informed manner when participating in decisions and exercising oversight of corporation</a:t>
            </a:r>
          </a:p>
          <a:p>
            <a:pPr algn="ctr" eaLnBrk="1" hangingPunct="1">
              <a:spcBef>
                <a:spcPts val="0"/>
              </a:spcBef>
            </a:pP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Guidebook for Directors of Nonprofit Corporations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Nonprofit Organizations Committee, ABA (3</a:t>
            </a:r>
            <a:r>
              <a:rPr lang="en-US" sz="22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Ed., 2012), Chapter 2: “</a:t>
            </a:r>
            <a:r>
              <a:rPr 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Duties and Rights of Nonprofit Corporation Directors”</a:t>
            </a:r>
            <a:endParaRPr lang="en-US" sz="22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i="1" dirty="0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Fiduciary Duties of Nonprofit Directors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Care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319" y="1524000"/>
            <a:ext cx="834788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Literally “take care” of the organization; that is, devote attention to trustee’s/director’s tasks:</a:t>
            </a:r>
          </a:p>
          <a:p>
            <a:pPr marL="914400" lvl="1" indent="-457200">
              <a:defRPr/>
            </a:pPr>
            <a:r>
              <a:rPr lang="en-US" sz="2400" dirty="0"/>
              <a:t>Actively participate</a:t>
            </a:r>
          </a:p>
          <a:p>
            <a:pPr marL="914400" lvl="1" indent="-457200">
              <a:defRPr/>
            </a:pPr>
            <a:r>
              <a:rPr lang="en-US" sz="2400" dirty="0"/>
              <a:t>Provide strategic direction</a:t>
            </a:r>
          </a:p>
          <a:p>
            <a:pPr marL="914400" lvl="1" indent="-457200">
              <a:defRPr/>
            </a:pPr>
            <a:r>
              <a:rPr lang="en-US" sz="2400" dirty="0"/>
              <a:t>Manage or oversee management</a:t>
            </a:r>
          </a:p>
          <a:p>
            <a:pPr marL="914400" lvl="1" indent="-457200">
              <a:defRPr/>
            </a:pPr>
            <a:r>
              <a:rPr lang="en-US" sz="2400" dirty="0"/>
              <a:t>Require sufficient information to make sound judgments</a:t>
            </a:r>
          </a:p>
          <a:p>
            <a:pPr marL="914400" lvl="1" indent="-457200">
              <a:defRPr/>
            </a:pPr>
            <a:r>
              <a:rPr lang="en-US" sz="2400" dirty="0"/>
              <a:t>Ask questions when necessary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Loyalty:</a:t>
            </a:r>
          </a:p>
          <a:p>
            <a:pPr eaLnBrk="1" hangingPunct="1">
              <a:spcBef>
                <a:spcPts val="0"/>
              </a:spcBef>
            </a:pPr>
            <a:endParaRPr lang="en-US" sz="24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 smtClean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400" i="1" dirty="0">
                <a:latin typeface="Arial" charset="0"/>
                <a:ea typeface="Tahoma" panose="020B0604030504040204" pitchFamily="34" charset="0"/>
                <a:cs typeface="Arial" charset="0"/>
              </a:rPr>
              <a:t>d</a:t>
            </a:r>
            <a:r>
              <a:rPr lang="en-US" sz="2400" i="1" dirty="0" smtClean="0">
                <a:latin typeface="Arial" charset="0"/>
                <a:ea typeface="Tahoma" panose="020B0604030504040204" pitchFamily="34" charset="0"/>
                <a:cs typeface="Arial" charset="0"/>
              </a:rPr>
              <a:t>irectors are to exercise powers in good faith and best interests of corporation rather than their own interests or interests of another person or entity</a:t>
            </a: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Guidebook for Directors of Nonprofit Corporations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Nonprofit Organizations Committee, ABA (3</a:t>
            </a:r>
            <a:r>
              <a:rPr lang="en-US" sz="1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Ed., 2012), Chapter 2: “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Duties and Rights of Nonprofit Corporation Directors”</a:t>
            </a:r>
            <a:endParaRPr lang="en-US" sz="1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Fiduciary Duties of Nonprofit Directors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Legal Advice</a:t>
            </a:r>
          </a:p>
          <a:p>
            <a:pPr eaLnBrk="1" hangingPunct="1">
              <a:defRPr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provided as a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informational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to clients and friends of Pro Bono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Partnership.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should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construed as, and does not constitute,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advice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any specific matter, nor does this presentation create an attorney-client relationship.  You should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advice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your particular circumstances from an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legal advisor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NOTE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Loyalty:</a:t>
            </a:r>
          </a:p>
          <a:p>
            <a:pPr eaLnBrk="1" hangingPunct="1">
              <a:spcBef>
                <a:spcPts val="0"/>
              </a:spcBef>
            </a:pPr>
            <a:endParaRPr lang="en-US" sz="24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Conflicts of Interest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Confidentiality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Transparency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Responsibility to Act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Fiduciary Duties of Nonprofit Directors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76037"/>
            <a:ext cx="3364910" cy="37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Obedience:</a:t>
            </a:r>
          </a:p>
          <a:p>
            <a:pPr eaLnBrk="1" hangingPunct="1">
              <a:spcBef>
                <a:spcPts val="0"/>
              </a:spcBef>
            </a:pP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of obedience means that board directors must make sure that the nonprofit is abiding by all applicable laws and regulations and doesn’t engage in illegal or unauthorized activities. </a:t>
            </a: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Effect, Fiduciary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Duty, https://www.boardeffect.com/blog/fiduciary-responsibilities-nonprofit-board-directors/#:~:text=Duty%20of%20obedience%20mea</a:t>
            </a: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Guidebook for Directors of Nonprofit Corporations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Nonprofit Organizations Committee, ABA (3</a:t>
            </a:r>
            <a:r>
              <a:rPr lang="en-US" sz="1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Ed., 2012), Chapter 2: “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Duties and Rights of Nonprofit Corporation Directors”</a:t>
            </a:r>
            <a:endParaRPr lang="en-US" sz="1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2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i="1" dirty="0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F90CD9-5DFE-4324-8E8A-B47D08A688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Fiduciary Duties of Nonprofit Directors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Identifying Board Deficiencies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Do You Have and What Are You Missing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489" y="2337961"/>
            <a:ext cx="3684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Representation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1821" y="1612822"/>
            <a:ext cx="3302758" cy="4119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Mission-related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Fundraising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853" y="1660816"/>
            <a:ext cx="73288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 who might be invested in your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 with mission-related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Government administrators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Case for Diversity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0627" y="1367515"/>
            <a:ext cx="7670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 2019, </a:t>
            </a:r>
            <a:r>
              <a:rPr lang="en-US" dirty="0">
                <a:solidFill>
                  <a:srgbClr val="0070C0"/>
                </a:solidFill>
              </a:rPr>
              <a:t>top-quartile</a:t>
            </a:r>
            <a:r>
              <a:rPr lang="en-US" dirty="0"/>
              <a:t> companies in </a:t>
            </a:r>
            <a:r>
              <a:rPr lang="en-US" dirty="0">
                <a:solidFill>
                  <a:srgbClr val="0070C0"/>
                </a:solidFill>
              </a:rPr>
              <a:t>ethnic and cultural diversity </a:t>
            </a:r>
            <a:r>
              <a:rPr lang="en-US" b="1" dirty="0">
                <a:solidFill>
                  <a:srgbClr val="0070C0"/>
                </a:solidFill>
              </a:rPr>
              <a:t>outperformed</a:t>
            </a:r>
            <a:r>
              <a:rPr lang="en-US" dirty="0"/>
              <a:t> those in the fourth quartile by </a:t>
            </a:r>
            <a:r>
              <a:rPr lang="en-US" b="1" dirty="0">
                <a:solidFill>
                  <a:srgbClr val="0070C0"/>
                </a:solidFill>
              </a:rPr>
              <a:t>36% </a:t>
            </a:r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profitability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Likelihood of </a:t>
            </a:r>
            <a:r>
              <a:rPr lang="en-US" b="1" dirty="0">
                <a:solidFill>
                  <a:srgbClr val="0070C0"/>
                </a:solidFill>
              </a:rPr>
              <a:t>financial performance above national industry median </a:t>
            </a:r>
            <a:r>
              <a:rPr lang="en-US" dirty="0"/>
              <a:t>by those in the highest quartile of were </a:t>
            </a:r>
            <a:r>
              <a:rPr lang="en-US" b="1" dirty="0">
                <a:solidFill>
                  <a:srgbClr val="0070C0"/>
                </a:solidFill>
              </a:rPr>
              <a:t>33%</a:t>
            </a:r>
            <a:r>
              <a:rPr lang="en-US" dirty="0">
                <a:solidFill>
                  <a:srgbClr val="0070C0"/>
                </a:solidFill>
              </a:rPr>
              <a:t> more likely </a:t>
            </a:r>
            <a:r>
              <a:rPr lang="en-US" dirty="0"/>
              <a:t>to outperform those in the bottom quartile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Study found that </a:t>
            </a:r>
            <a:r>
              <a:rPr lang="en-US" b="1" dirty="0">
                <a:solidFill>
                  <a:srgbClr val="0070C0"/>
                </a:solidFill>
              </a:rPr>
              <a:t>diverse and inclusive companies </a:t>
            </a:r>
            <a:r>
              <a:rPr lang="en-US" dirty="0"/>
              <a:t>are likely to make </a:t>
            </a:r>
            <a:r>
              <a:rPr lang="en-US" b="1" dirty="0">
                <a:solidFill>
                  <a:srgbClr val="0070C0"/>
                </a:solidFill>
              </a:rPr>
              <a:t>better, bolder decisions</a:t>
            </a:r>
            <a:r>
              <a:rPr lang="en-US" dirty="0"/>
              <a:t>—a critical capability in (the </a:t>
            </a:r>
            <a:r>
              <a:rPr lang="en-US" dirty="0" err="1"/>
              <a:t>Covid</a:t>
            </a:r>
            <a:r>
              <a:rPr lang="en-US" dirty="0"/>
              <a:t>) crisis.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Diverse teams </a:t>
            </a:r>
            <a:r>
              <a:rPr lang="en-US" dirty="0"/>
              <a:t>shown to be more likely to </a:t>
            </a:r>
            <a:r>
              <a:rPr lang="en-US" b="1" dirty="0">
                <a:solidFill>
                  <a:srgbClr val="0070C0"/>
                </a:solidFill>
              </a:rPr>
              <a:t>radically innovate and anticipate shifts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consumer needs </a:t>
            </a:r>
            <a:r>
              <a:rPr lang="en-US" dirty="0"/>
              <a:t>and consumption patterns— helping their companies to gain a competitive edge</a:t>
            </a:r>
          </a:p>
        </p:txBody>
      </p:sp>
    </p:spTree>
    <p:extLst>
      <p:ext uri="{BB962C8B-B14F-4D97-AF65-F5344CB8AC3E}">
        <p14:creationId xmlns:p14="http://schemas.microsoft.com/office/powerpoint/2010/main" val="9704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Case for Diversity,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con’t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627" y="1405719"/>
            <a:ext cx="7656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Article in </a:t>
            </a:r>
            <a:r>
              <a:rPr lang="en-US" dirty="0" err="1"/>
              <a:t>Marketwatch</a:t>
            </a:r>
            <a:r>
              <a:rPr lang="en-US" dirty="0"/>
              <a:t> concluded that when it comes to staffing, companies that have </a:t>
            </a:r>
            <a:r>
              <a:rPr lang="en-US" dirty="0">
                <a:solidFill>
                  <a:srgbClr val="0070C0"/>
                </a:solidFill>
              </a:rPr>
              <a:t>higher degrees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racially and ethnically diverse </a:t>
            </a:r>
            <a:r>
              <a:rPr lang="en-US" dirty="0"/>
              <a:t>employees have a 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35% performance advantage</a:t>
            </a:r>
            <a:r>
              <a:rPr lang="en-US" dirty="0"/>
              <a:t> over companies relying on a "culture fit" that </a:t>
            </a:r>
            <a:r>
              <a:rPr lang="en-US" dirty="0">
                <a:solidFill>
                  <a:srgbClr val="0070C0"/>
                </a:solidFill>
              </a:rPr>
              <a:t>tends</a:t>
            </a:r>
            <a:r>
              <a:rPr lang="en-US" dirty="0"/>
              <a:t> to trend </a:t>
            </a:r>
            <a:r>
              <a:rPr lang="en-US" dirty="0">
                <a:solidFill>
                  <a:srgbClr val="0070C0"/>
                </a:solidFill>
              </a:rPr>
              <a:t>white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mono-cultural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Diverse companies </a:t>
            </a:r>
            <a:r>
              <a:rPr lang="en-US" dirty="0"/>
              <a:t>attain 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19% higher revenue</a:t>
            </a:r>
            <a:r>
              <a:rPr lang="en-US" dirty="0"/>
              <a:t> than monolithic companies on account of greater innovation</a:t>
            </a:r>
          </a:p>
        </p:txBody>
      </p:sp>
    </p:spTree>
    <p:extLst>
      <p:ext uri="{BB962C8B-B14F-4D97-AF65-F5344CB8AC3E}">
        <p14:creationId xmlns:p14="http://schemas.microsoft.com/office/powerpoint/2010/main" val="4287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Case for Diversity,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con’t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627" y="1323833"/>
            <a:ext cx="7601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2018 Article by Melissa </a:t>
            </a:r>
            <a:r>
              <a:rPr lang="en-US" dirty="0" err="1"/>
              <a:t>Sines</a:t>
            </a:r>
            <a:r>
              <a:rPr lang="en-US" dirty="0"/>
              <a:t> of Peak </a:t>
            </a:r>
            <a:r>
              <a:rPr lang="en-US" dirty="0" err="1"/>
              <a:t>Grantmaking</a:t>
            </a:r>
            <a:r>
              <a:rPr lang="en-US" dirty="0"/>
              <a:t> noted that approximately </a:t>
            </a:r>
            <a:r>
              <a:rPr lang="en-US" dirty="0">
                <a:solidFill>
                  <a:srgbClr val="0070C0"/>
                </a:solidFill>
              </a:rPr>
              <a:t>half</a:t>
            </a:r>
            <a:r>
              <a:rPr lang="en-US" dirty="0"/>
              <a:t> of all </a:t>
            </a:r>
            <a:r>
              <a:rPr lang="en-US" dirty="0" err="1">
                <a:solidFill>
                  <a:srgbClr val="0070C0"/>
                </a:solidFill>
              </a:rPr>
              <a:t>grantmakers</a:t>
            </a:r>
            <a:r>
              <a:rPr lang="en-US" dirty="0"/>
              <a:t> are collecting </a:t>
            </a:r>
            <a:r>
              <a:rPr lang="en-US" dirty="0">
                <a:solidFill>
                  <a:srgbClr val="0070C0"/>
                </a:solidFill>
              </a:rPr>
              <a:t>demographic data </a:t>
            </a:r>
            <a:r>
              <a:rPr lang="en-US" dirty="0"/>
              <a:t>either about the </a:t>
            </a:r>
            <a:r>
              <a:rPr lang="en-US" dirty="0">
                <a:solidFill>
                  <a:srgbClr val="0070C0"/>
                </a:solidFill>
              </a:rPr>
              <a:t>communities</a:t>
            </a:r>
            <a:r>
              <a:rPr lang="en-US" dirty="0"/>
              <a:t> they are </a:t>
            </a:r>
            <a:r>
              <a:rPr lang="en-US" dirty="0">
                <a:solidFill>
                  <a:srgbClr val="0070C0"/>
                </a:solidFill>
              </a:rPr>
              <a:t>serving</a:t>
            </a:r>
            <a:r>
              <a:rPr lang="en-US" dirty="0"/>
              <a:t> or about the </a:t>
            </a:r>
            <a:r>
              <a:rPr lang="en-US" dirty="0">
                <a:solidFill>
                  <a:srgbClr val="0070C0"/>
                </a:solidFill>
              </a:rPr>
              <a:t>leaders of the nonprofits </a:t>
            </a:r>
            <a:r>
              <a:rPr lang="en-US" dirty="0"/>
              <a:t>they have </a:t>
            </a:r>
            <a:r>
              <a:rPr lang="en-US" dirty="0">
                <a:solidFill>
                  <a:srgbClr val="0070C0"/>
                </a:solidFill>
              </a:rPr>
              <a:t>supported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of the Packard Family Foundation’s express goals is to ensure that “the </a:t>
            </a:r>
            <a:r>
              <a:rPr lang="en-US" dirty="0">
                <a:solidFill>
                  <a:srgbClr val="0070C0"/>
                </a:solidFill>
              </a:rPr>
              <a:t>leadership</a:t>
            </a:r>
            <a:r>
              <a:rPr lang="en-US" dirty="0"/>
              <a:t> within the nonprofit sector </a:t>
            </a:r>
            <a:r>
              <a:rPr lang="en-US" dirty="0">
                <a:solidFill>
                  <a:srgbClr val="0070C0"/>
                </a:solidFill>
              </a:rPr>
              <a:t>reflects the diversity </a:t>
            </a:r>
            <a:r>
              <a:rPr lang="en-US" dirty="0"/>
              <a:t>of its members and </a:t>
            </a:r>
            <a:r>
              <a:rPr lang="en-US" dirty="0">
                <a:solidFill>
                  <a:srgbClr val="0070C0"/>
                </a:solidFill>
              </a:rPr>
              <a:t>beneficiaries</a:t>
            </a:r>
            <a:r>
              <a:rPr lang="en-US" dirty="0"/>
              <a:t>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Case for Diversity,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con’t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878" y="1246263"/>
            <a:ext cx="81562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Foundations</a:t>
            </a:r>
            <a:r>
              <a:rPr lang="en-US" sz="2000" dirty="0"/>
              <a:t> requesting information about the demographics of the boards of organizations they fund and the communities the nonprofits serve: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United Way of Westchester and Putnam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Westchester Community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Corporate funders </a:t>
            </a:r>
            <a:r>
              <a:rPr lang="en-US" sz="2000" dirty="0"/>
              <a:t>are also asking: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Aetna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Synchrony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Wells Fargo</a:t>
            </a:r>
          </a:p>
        </p:txBody>
      </p:sp>
    </p:spTree>
    <p:extLst>
      <p:ext uri="{BB962C8B-B14F-4D97-AF65-F5344CB8AC3E}">
        <p14:creationId xmlns:p14="http://schemas.microsoft.com/office/powerpoint/2010/main" val="3422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RE: Copyright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may contain copyrighted material which has not been specifically authorized by the copyright owner.  The Pro Bono Partnership is a nonprofit 501(c)(3) exempt organization that is making this material available for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purposes only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As such the Partnership believes this constitutes “fair use” of any such copyrighted material as provided for in Title 17 U.S.C. § 17 (The Copyright Act of 1976).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Use Act Disclaimer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Filling Open Positions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77825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Formal Succession Planning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Committees</a:t>
            </a:r>
            <a:endPara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Project-Based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White Board</a:t>
            </a:r>
          </a:p>
          <a:p>
            <a:pPr marL="1485900" lvl="2" indent="-342900"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and Planning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228600" cy="457200"/>
          </a:xfrm>
        </p:spPr>
        <p:txBody>
          <a:bodyPr/>
          <a:lstStyle/>
          <a:p>
            <a:pPr>
              <a:defRPr/>
            </a:pPr>
            <a:fld id="{EFA942B4-A3AC-4905-9DEA-87E24B0E45EA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400" y="491318"/>
            <a:ext cx="9169400" cy="499281"/>
          </a:xfrm>
          <a:prstGeom prst="rect">
            <a:avLst/>
          </a:prstGeom>
          <a:solidFill>
            <a:srgbClr val="9797BC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Qualifications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chemeClr val="accent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 smtClean="0">
              <a:solidFill>
                <a:schemeClr val="accent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Participation</a:t>
            </a:r>
          </a:p>
          <a:p>
            <a:pPr>
              <a:buFontTx/>
              <a:buChar char="•"/>
            </a:pPr>
            <a:r>
              <a:rPr lang="en-US" sz="3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Resume</a:t>
            </a:r>
          </a:p>
          <a:p>
            <a:pPr>
              <a:buFontTx/>
              <a:buChar char="•"/>
            </a:pPr>
            <a:r>
              <a:rPr lang="en-US" sz="3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Interview</a:t>
            </a:r>
          </a:p>
          <a:p>
            <a:pPr>
              <a:buFontTx/>
              <a:buChar char="•"/>
            </a:pPr>
            <a:r>
              <a:rPr lang="en-US" sz="3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437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1" y="2164876"/>
            <a:ext cx="8151877" cy="19532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ONBOARING 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RETENTION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228600" cy="457200"/>
          </a:xfrm>
        </p:spPr>
        <p:txBody>
          <a:bodyPr/>
          <a:lstStyle/>
          <a:p>
            <a:pPr>
              <a:defRPr/>
            </a:pPr>
            <a:fld id="{EFA942B4-A3AC-4905-9DEA-87E24B0E45E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400" y="436728"/>
            <a:ext cx="9169400" cy="553872"/>
          </a:xfrm>
          <a:prstGeom prst="rect">
            <a:avLst/>
          </a:prstGeom>
          <a:solidFill>
            <a:srgbClr val="9797BC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Onboarding and Retention</a:t>
            </a:r>
            <a:r>
              <a:rPr lang="en-US" b="1" dirty="0">
                <a:solidFill>
                  <a:schemeClr val="bg1"/>
                </a:solidFill>
                <a:effectLst/>
                <a:latin typeface="Century Gothic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/>
                <a:latin typeface="Century Gothic" pitchFamily="34" charset="0"/>
              </a:rPr>
            </a:br>
            <a:r>
              <a:rPr lang="en-US" b="1" dirty="0">
                <a:solidFill>
                  <a:schemeClr val="accent3"/>
                </a:solidFill>
                <a:effectLst/>
                <a:latin typeface="Century Gothic" pitchFamily="34" charset="0"/>
              </a:rPr>
              <a:t> </a:t>
            </a:r>
            <a:endParaRPr lang="en-US" b="1" dirty="0" smtClean="0">
              <a:solidFill>
                <a:schemeClr val="accent3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Board Books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Engagement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Training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Bonding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29094" y="16410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07502" y="2593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85910" y="3325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93592" y="4080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746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228600" cy="457200"/>
          </a:xfrm>
        </p:spPr>
        <p:txBody>
          <a:bodyPr/>
          <a:lstStyle/>
          <a:p>
            <a:pPr>
              <a:defRPr/>
            </a:pPr>
            <a:fld id="{EFA942B4-A3AC-4905-9DEA-87E24B0E45EA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400" y="423080"/>
            <a:ext cx="9169400" cy="567519"/>
          </a:xfrm>
          <a:prstGeom prst="rect">
            <a:avLst/>
          </a:prstGeom>
          <a:solidFill>
            <a:srgbClr val="9797BC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chemeClr val="accent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 smtClean="0">
              <a:solidFill>
                <a:schemeClr val="accent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0352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 Bono Partnership </a:t>
            </a:r>
            <a:br>
              <a:rPr lang="en-US" dirty="0"/>
            </a:br>
            <a:r>
              <a:rPr lang="en-US" dirty="0"/>
              <a:t>Fairfield County/NY office: </a:t>
            </a:r>
            <a:br>
              <a:rPr lang="en-US" dirty="0"/>
            </a:br>
            <a:r>
              <a:rPr lang="en-US" dirty="0"/>
              <a:t>jsiegel@probonopartner.org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07" y="1538783"/>
            <a:ext cx="2483893" cy="21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37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Bono Partnership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778250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nonprofits and communities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services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 mechanism for transactional lawyers to volunteer in their area of expertise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quality of life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unable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</a:t>
            </a:r>
          </a:p>
          <a:p>
            <a:pPr marL="10858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NY, NJ, CT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volunteers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in their field of expertise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their projects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 Overview of Pro Bono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228600" cy="457200"/>
          </a:xfrm>
        </p:spPr>
        <p:txBody>
          <a:bodyPr/>
          <a:lstStyle/>
          <a:p>
            <a:pPr>
              <a:defRPr/>
            </a:pPr>
            <a:fld id="{EFA942B4-A3AC-4905-9DEA-87E24B0E45E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400" y="381000"/>
            <a:ext cx="9169400" cy="609600"/>
          </a:xfrm>
          <a:prstGeom prst="rect">
            <a:avLst/>
          </a:prstGeom>
          <a:solidFill>
            <a:srgbClr val="9797B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Pro Bono Partnership Clients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400" spc="-20" dirty="0" smtClean="0">
              <a:latin typeface="Century Gothic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spc="-20" dirty="0" smtClean="0">
              <a:latin typeface="Century Gothic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spc="-20" dirty="0">
              <a:latin typeface="Century Gothic" pitchFamily="34" charset="0"/>
            </a:endParaRPr>
          </a:p>
        </p:txBody>
      </p:sp>
      <p:pic>
        <p:nvPicPr>
          <p:cNvPr id="9" name="Picture 8" descr="Cropped Pie Chart HAI-LI 072017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53200" cy="47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857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Intellectual property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Lending/finance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Merger/collaboration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estate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Trusts and estates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 structure/governance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Dissolution and bankruptcy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Employment/volunteer issues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Fundraising/charitable solicitation laws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Incorporation/tax exemption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Assistance is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Avaialble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5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2" y="2110285"/>
            <a:ext cx="8151877" cy="19532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Overview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Topics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219-22AC-1040-84E1-E1D5071A76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 Overview of Board Roles and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Identifying Board Deficiencies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as a Lens for Building a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Filling Open Positions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Engaging and Retaining New Board Members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CBC9-51B0-42F6-B52B-DB176FD7E1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Agenda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BP">
      <a:dk1>
        <a:srgbClr val="000000"/>
      </a:dk1>
      <a:lt1>
        <a:srgbClr val="FFFFFF"/>
      </a:lt1>
      <a:dk2>
        <a:srgbClr val="8E91C1"/>
      </a:dk2>
      <a:lt2>
        <a:srgbClr val="1D4681"/>
      </a:lt2>
      <a:accent1>
        <a:srgbClr val="EC008C"/>
      </a:accent1>
      <a:accent2>
        <a:srgbClr val="8DC63F"/>
      </a:accent2>
      <a:accent3>
        <a:srgbClr val="00A3E0"/>
      </a:accent3>
      <a:accent4>
        <a:srgbClr val="000000"/>
      </a:accent4>
      <a:accent5>
        <a:srgbClr val="1D457F"/>
      </a:accent5>
      <a:accent6>
        <a:srgbClr val="8E91C1"/>
      </a:accent6>
      <a:hlink>
        <a:srgbClr val="1D4580"/>
      </a:hlink>
      <a:folHlink>
        <a:srgbClr val="8E92C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7.9.2020</Template>
  <TotalTime>18163</TotalTime>
  <Words>994</Words>
  <Application>Microsoft Office PowerPoint</Application>
  <PresentationFormat>On-screen Show (4:3)</PresentationFormat>
  <Paragraphs>318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Century Gothic</vt:lpstr>
      <vt:lpstr>Tahoma</vt:lpstr>
      <vt:lpstr>Times New Roman</vt:lpstr>
      <vt:lpstr>Verdana</vt:lpstr>
      <vt:lpstr>Wingdings</vt:lpstr>
      <vt:lpstr>Office Theme</vt:lpstr>
      <vt:lpstr> </vt:lpstr>
      <vt:lpstr>PowerPoint Presentation</vt:lpstr>
      <vt:lpstr>PowerPoint Presentation</vt:lpstr>
      <vt:lpstr>Pro Bono Partnership</vt:lpstr>
      <vt:lpstr>PowerPoint Presentation</vt:lpstr>
      <vt:lpstr>Types of Pro Bono Partnership Clients</vt:lpstr>
      <vt:lpstr>PowerPoint Presentation</vt:lpstr>
      <vt:lpstr>General Overview of Today’s Topics</vt:lpstr>
      <vt:lpstr>PowerPoint Presentation</vt:lpstr>
      <vt:lpstr>Overview  of the  Board’s Role</vt:lpstr>
      <vt:lpstr>Fiduciary Duties of Directors</vt:lpstr>
      <vt:lpstr>Why Do Nonprofits Have Boards?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Board Deficiencies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Filling Open Positions</vt:lpstr>
      <vt:lpstr>PowerPoint Presentation</vt:lpstr>
      <vt:lpstr> Qualifications  </vt:lpstr>
      <vt:lpstr>ONBOARING  AND  RETENTION</vt:lpstr>
      <vt:lpstr> Onboarding and Retention  </vt:lpstr>
      <vt:lpstr>Questions?</vt:lpstr>
      <vt:lpstr> For More Information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Nonprofit Law Primer</dc:title>
  <dc:creator>Judy Siegel</dc:creator>
  <cp:lastModifiedBy>Judy Siegel</cp:lastModifiedBy>
  <cp:revision>259</cp:revision>
  <cp:lastPrinted>2020-08-26T17:53:57Z</cp:lastPrinted>
  <dcterms:created xsi:type="dcterms:W3CDTF">2020-07-09T20:37:01Z</dcterms:created>
  <dcterms:modified xsi:type="dcterms:W3CDTF">2022-01-10T17:03:02Z</dcterms:modified>
</cp:coreProperties>
</file>